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7" r:id="rId3"/>
    <p:sldId id="278" r:id="rId4"/>
    <p:sldId id="281" r:id="rId5"/>
    <p:sldId id="282" r:id="rId6"/>
    <p:sldId id="279" r:id="rId7"/>
    <p:sldId id="280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0000"/>
    <a:srgbClr val="000000"/>
    <a:srgbClr val="608BA8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16173-9A82-E2AC-9B91-777EEB37F191}" v="434" dt="2022-09-20T17:20:13.822"/>
    <p1510:client id="{2A2C5392-D039-79D3-B540-68FD38A5688D}" v="250" dt="2022-10-07T02:03:43.452"/>
    <p1510:client id="{31971D4C-4186-9CFE-B331-3B5E7D88203F}" v="314" dt="2023-04-10T06:25:21.993"/>
    <p1510:client id="{332A0000-64FF-F33A-7832-02C73333F591}" v="17" dt="2023-04-09T23:02:24.268"/>
    <p1510:client id="{4640E978-71C4-31E1-2D9C-B3DC11696B21}" v="1715" dt="2023-04-10T08:51:50.339"/>
    <p1510:client id="{4F9143FF-AE5D-8367-3244-1E05166604B3}" v="107" dt="2022-09-19T03:02:55.029"/>
    <p1510:client id="{58A6C477-1C0A-1A37-413A-FC30F78E84C1}" v="105" dt="2022-10-04T16:45:41.189"/>
    <p1510:client id="{598C3F3A-FEB4-4D92-4B08-2E8E4FD71409}" v="2242" dt="2022-10-04T14:41:21.685"/>
    <p1510:client id="{63930E0D-E450-312F-ADD2-A2C4648F6AE9}" v="13" dt="2023-04-10T16:11:22.317"/>
    <p1510:client id="{7351E369-BBE1-EDBF-F49C-7DB42CB82C8B}" v="1008" dt="2022-10-06T20:17:09.735"/>
    <p1510:client id="{791F4585-8E04-B71E-4A33-C8EC862CF0F0}" v="243" dt="2022-10-04T23:56:37.095"/>
    <p1510:client id="{7AF51DF1-2D6A-E931-AEA2-7438F5A931AC}" v="4" dt="2023-04-10T00:00:18.324"/>
    <p1510:client id="{98451576-3CC2-7B8B-1197-78EA25F56664}" v="27" dt="2022-09-28T19:09:40.506"/>
    <p1510:client id="{AD248C55-C8C8-FAE9-63B5-249BFECDF7CD}" v="181" dt="2023-04-06T16:25:13.691"/>
    <p1510:client id="{C1405B5B-B0FB-B933-7E6A-2F82EC49954B}" v="224" dt="2023-04-10T05:06:11.632"/>
    <p1510:client id="{C8281E22-480B-4E6C-253C-016ADD8FBFCD}" v="1922" dt="2022-12-02T17:38:53.463"/>
    <p1510:client id="{CBA56212-63DC-345C-59B0-42DC1E23E5CB}" v="6" dt="2022-09-30T17:31:00.783"/>
    <p1510:client id="{D6A82F87-FBF1-266A-791B-57E190559A0C}" v="1011" dt="2022-12-01T21:35:34.742"/>
    <p1510:client id="{D9920926-2320-8512-7EC1-FEB7577F3825}" v="48" dt="2022-12-01T21:24:01.903"/>
    <p1510:client id="{E3C1DAAA-1ACA-DEA5-5888-FF961EFA7F3E}" v="49" dt="2023-04-06T17:54:47.570"/>
    <p1510:client id="{EA5458E5-BEFB-32E9-7363-FCFBE8546E4E}" v="64" dt="2023-04-06T16:34:32.458"/>
    <p1510:client id="{EEB3DF16-4711-8963-7EEF-1CA667E2048B}" v="164" dt="2022-10-05T03:13:59.380"/>
    <p1510:client id="{EF518153-5A29-4F05-9B89-F2BCCC57F6A5}" v="357" dt="2022-09-19T01:37:18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market.com/badrusblue/4117122-7-Sets-of-Abstract-Space-Backgrou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ift.gsfc.nasa.gov/" TargetMode="External"/><Relationship Id="rId5" Type="http://schemas.openxmlformats.org/officeDocument/2006/relationships/hyperlink" Target="https://chime-experiment.ca/en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E1EF956-E3B5-8D7C-3E79-EB4A37E6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288690-1F14-4F94-4FE3-56CC701CFBD9}"/>
              </a:ext>
            </a:extLst>
          </p:cNvPr>
          <p:cNvSpPr/>
          <p:nvPr/>
        </p:nvSpPr>
        <p:spPr>
          <a:xfrm>
            <a:off x="473" y="88462"/>
            <a:ext cx="4757618" cy="4000634"/>
          </a:xfrm>
          <a:prstGeom prst="roundRect">
            <a:avLst/>
          </a:prstGeom>
          <a:solidFill>
            <a:srgbClr val="608BA8">
              <a:alpha val="67000"/>
            </a:srgbClr>
          </a:solidFill>
          <a:ln>
            <a:solidFill>
              <a:srgbClr val="2F528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5" descr="A picture containing transport, outdoor, satellite, light&#10;&#10;Description automatically generated">
            <a:extLst>
              <a:ext uri="{FF2B5EF4-FFF2-40B4-BE49-F238E27FC236}">
                <a16:creationId xmlns:a16="http://schemas.microsoft.com/office/drawing/2014/main" id="{F9CDF296-9224-7ED6-DDDC-24370B082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2" r="-1" b="15856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9122710-69BE-BEB8-F47E-8F9361BEC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70" b="9606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F47DE4-2BDF-8556-3760-25BD05F835F1}"/>
              </a:ext>
            </a:extLst>
          </p:cNvPr>
          <p:cNvSpPr txBox="1"/>
          <p:nvPr/>
        </p:nvSpPr>
        <p:spPr>
          <a:xfrm>
            <a:off x="-6498" y="91510"/>
            <a:ext cx="4735810" cy="39703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Hunting for γ-rays from Fast Radio Bursts (FRBs) using </a:t>
            </a:r>
            <a:r>
              <a:rPr lang="en-US" sz="3600" i="1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Swift</a:t>
            </a:r>
            <a:r>
              <a:rPr lang="en-US" sz="36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/BAT &amp; GUANO</a:t>
            </a:r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 ​</a:t>
            </a:r>
            <a:endParaRPr lang="en-US" dirty="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​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By: Maxwell A. Fine​​</a:t>
            </a:r>
          </a:p>
          <a:p>
            <a:pPr algn="ctr"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Advised by: ​Dr. Ziggy Pleunis, Dr. Paul Scholz, ​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Prof. Bryan </a:t>
            </a:r>
            <a:r>
              <a:rPr lang="en-US" dirty="0" err="1">
                <a:solidFill>
                  <a:schemeClr val="bg1"/>
                </a:solidFill>
                <a:latin typeface="Arial"/>
                <a:cs typeface="Segoe UI"/>
              </a:rPr>
              <a:t>Gaensler</a:t>
            </a:r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  ​​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3AED6-0AE9-5887-F058-A7572230800D}"/>
              </a:ext>
            </a:extLst>
          </p:cNvPr>
          <p:cNvSpPr txBox="1"/>
          <p:nvPr/>
        </p:nvSpPr>
        <p:spPr>
          <a:xfrm>
            <a:off x="-1666572" y="22250738"/>
            <a:ext cx="14468475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>
                <a:latin typeface="Arial"/>
              </a:rPr>
              <a:t>Image Credit: </a:t>
            </a:r>
            <a:r>
              <a:rPr lang="en-GB" sz="3600">
                <a:solidFill>
                  <a:srgbClr val="0563C1"/>
                </a:solidFill>
                <a:latin typeface="Arial"/>
                <a:cs typeface="Segoe UI"/>
                <a:hlinkClick r:id="rId5"/>
              </a:rPr>
              <a:t>Chime collaboration</a:t>
            </a:r>
            <a:r>
              <a:rPr lang="en-GB" sz="3600">
                <a:latin typeface="Arial"/>
              </a:rPr>
              <a:t> ​ &amp; </a:t>
            </a:r>
            <a:r>
              <a:rPr lang="en-GB" sz="3600">
                <a:solidFill>
                  <a:srgbClr val="0563C1"/>
                </a:solidFill>
                <a:latin typeface="Arial"/>
                <a:cs typeface="Segoe UI"/>
                <a:hlinkClick r:id="rId6"/>
              </a:rPr>
              <a:t>NASA</a:t>
            </a:r>
            <a:r>
              <a:rPr lang="en-GB" sz="3600">
                <a:latin typeface="Arial"/>
                <a:cs typeface="Arial"/>
              </a:rPr>
              <a:t> </a:t>
            </a:r>
            <a:r>
              <a:rPr lang="en-GB" sz="3600">
                <a:latin typeface="Arial"/>
                <a:cs typeface="Calibri"/>
              </a:rPr>
              <a:t>​</a:t>
            </a:r>
            <a:endParaRPr lang="en-US" sz="17700">
              <a:latin typeface="Arial"/>
              <a:cs typeface="Arial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6883AED6-0AE9-5887-F058-A7572230800D}"/>
              </a:ext>
            </a:extLst>
          </p:cNvPr>
          <p:cNvSpPr txBox="1"/>
          <p:nvPr/>
        </p:nvSpPr>
        <p:spPr>
          <a:xfrm>
            <a:off x="-1523697" y="22393613"/>
            <a:ext cx="14468475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>
                <a:latin typeface="Arial"/>
              </a:rPr>
              <a:t>Image Credit: </a:t>
            </a:r>
            <a:r>
              <a:rPr lang="en-GB" sz="3600">
                <a:solidFill>
                  <a:srgbClr val="0563C1"/>
                </a:solidFill>
                <a:latin typeface="Arial"/>
                <a:cs typeface="Segoe UI"/>
                <a:hlinkClick r:id="rId5"/>
              </a:rPr>
              <a:t>Chime collaboration</a:t>
            </a:r>
            <a:r>
              <a:rPr lang="en-GB" sz="3600">
                <a:latin typeface="Arial"/>
              </a:rPr>
              <a:t> ​ &amp; </a:t>
            </a:r>
            <a:r>
              <a:rPr lang="en-GB" sz="3600">
                <a:solidFill>
                  <a:srgbClr val="0563C1"/>
                </a:solidFill>
                <a:latin typeface="Arial"/>
                <a:cs typeface="Segoe UI"/>
                <a:hlinkClick r:id="rId6"/>
              </a:rPr>
              <a:t>NASA</a:t>
            </a:r>
            <a:r>
              <a:rPr lang="en-GB" sz="3600">
                <a:latin typeface="Arial"/>
                <a:cs typeface="Arial"/>
              </a:rPr>
              <a:t> </a:t>
            </a:r>
            <a:r>
              <a:rPr lang="en-GB" sz="3600">
                <a:latin typeface="Arial"/>
                <a:cs typeface="Calibri"/>
              </a:rPr>
              <a:t>​</a:t>
            </a:r>
            <a:endParaRPr lang="en-US" sz="177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4D30D-77EB-7B2C-A92E-BA75132DA201}"/>
              </a:ext>
            </a:extLst>
          </p:cNvPr>
          <p:cNvSpPr txBox="1"/>
          <p:nvPr/>
        </p:nvSpPr>
        <p:spPr>
          <a:xfrm>
            <a:off x="7817951" y="6348356"/>
            <a:ext cx="4346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>
                <a:solidFill>
                  <a:srgbClr val="FFFFFF"/>
                </a:solidFill>
                <a:latin typeface="Arial"/>
              </a:rPr>
              <a:t>CHIME &amp; SWIFT Image Credit:  </a:t>
            </a:r>
            <a:r>
              <a:rPr lang="en-GB" sz="1200">
                <a:solidFill>
                  <a:srgbClr val="67AFBD"/>
                </a:solidFill>
                <a:latin typeface="Arial"/>
                <a:ea typeface="Segoe UI"/>
                <a:cs typeface="Segoe UI"/>
                <a:hlinkClick r:id="rId6"/>
              </a:rPr>
              <a:t>NASA</a:t>
            </a:r>
            <a:r>
              <a:rPr lang="en-GB" sz="1200">
                <a:solidFill>
                  <a:srgbClr val="FFFFFF"/>
                </a:solidFill>
                <a:latin typeface="Arial"/>
              </a:rPr>
              <a:t> &amp; </a:t>
            </a:r>
            <a:r>
              <a:rPr lang="en-GB" sz="1200">
                <a:solidFill>
                  <a:srgbClr val="67AFBD"/>
                </a:solidFill>
                <a:latin typeface="Arial"/>
                <a:hlinkClick r:id="rId5"/>
              </a:rPr>
              <a:t>Chime collaboration</a:t>
            </a:r>
            <a:r>
              <a:rPr lang="en-GB" sz="1200">
                <a:solidFill>
                  <a:srgbClr val="FFFFFF"/>
                </a:solidFill>
                <a:latin typeface="Arial"/>
              </a:rPr>
              <a:t>​</a:t>
            </a:r>
            <a:endParaRPr lang="en-GB" sz="1200">
              <a:latin typeface="Arial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44929-12F1-97AC-614C-6F66E4547149}"/>
              </a:ext>
            </a:extLst>
          </p:cNvPr>
          <p:cNvSpPr txBox="1"/>
          <p:nvPr/>
        </p:nvSpPr>
        <p:spPr>
          <a:xfrm>
            <a:off x="7890614" y="6627385"/>
            <a:ext cx="3884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rgbClr val="FFFFFF"/>
                </a:solidFill>
                <a:latin typeface="Arial"/>
                <a:cs typeface="Segoe UI"/>
              </a:rPr>
              <a:t>Slide Background Image credit </a:t>
            </a:r>
            <a:r>
              <a:rPr lang="en-GB" sz="1200">
                <a:solidFill>
                  <a:srgbClr val="67AFBD"/>
                </a:solidFill>
                <a:latin typeface="Arial"/>
                <a:cs typeface="Segoe UI"/>
                <a:hlinkClick r:id="rId7"/>
              </a:rPr>
              <a:t>badrusblue</a:t>
            </a:r>
            <a:r>
              <a:rPr lang="en-GB" sz="1200">
                <a:solidFill>
                  <a:srgbClr val="FFFFFF"/>
                </a:solidFill>
                <a:latin typeface="Arial"/>
                <a:cs typeface="Segoe UI"/>
              </a:rPr>
              <a:t>​</a:t>
            </a:r>
          </a:p>
          <a:p>
            <a:r>
              <a:rPr lang="en-GB" sz="1200">
                <a:solidFill>
                  <a:srgbClr val="FFFFFF"/>
                </a:solidFill>
                <a:latin typeface="Arial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7708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E7A21F7-9495-894C-5FCE-CDF272D7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32966F-4881-9755-49D1-1F108E05D171}"/>
              </a:ext>
            </a:extLst>
          </p:cNvPr>
          <p:cNvSpPr/>
          <p:nvPr/>
        </p:nvSpPr>
        <p:spPr>
          <a:xfrm>
            <a:off x="80787" y="969787"/>
            <a:ext cx="4975172" cy="5483171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8A34-42EC-720F-EE82-1780D530FFA8}"/>
              </a:ext>
            </a:extLst>
          </p:cNvPr>
          <p:cNvSpPr txBox="1"/>
          <p:nvPr/>
        </p:nvSpPr>
        <p:spPr>
          <a:xfrm>
            <a:off x="81558" y="970268"/>
            <a:ext cx="4968722" cy="9655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Fast Radio Bursts (FRBs):</a:t>
            </a:r>
            <a:endParaRPr lang="en-US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Transient radio emission of </a:t>
            </a:r>
            <a:r>
              <a:rPr lang="en-US" b="1" dirty="0">
                <a:solidFill>
                  <a:srgbClr val="FFC000"/>
                </a:solidFill>
                <a:latin typeface="Arial"/>
                <a:cs typeface="Segoe UI"/>
              </a:rPr>
              <a:t>unknown extra-galactic origin</a:t>
            </a:r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, there are more than 600 CHIME reported FRBs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Segoe UI"/>
              </a:rPr>
              <a:t>Timescale of burst in radio wavelengths is ~1ms to 1s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Most FRB </a:t>
            </a:r>
            <a:r>
              <a:rPr lang="en-U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progenitor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 models involve magnetars, and 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predict </a:t>
            </a:r>
            <a:r>
              <a:rPr lang="en-US" b="1" dirty="0">
                <a:solidFill>
                  <a:srgbClr val="FFC000"/>
                </a:solidFill>
                <a:latin typeface="Arial"/>
                <a:ea typeface="+mn-lt"/>
                <a:cs typeface="+mn-lt"/>
              </a:rPr>
              <a:t>associated</a:t>
            </a:r>
            <a:endParaRPr lang="en-US" b="1">
              <a:solidFill>
                <a:srgbClr val="FFC000"/>
              </a:solidFill>
              <a:latin typeface="Arial"/>
              <a:ea typeface="+mn-lt"/>
              <a:cs typeface="Segoe UI"/>
            </a:endParaRPr>
          </a:p>
          <a:p>
            <a:r>
              <a:rPr lang="en-US" b="1" dirty="0">
                <a:solidFill>
                  <a:srgbClr val="FFC000"/>
                </a:solidFill>
                <a:latin typeface="Arial"/>
                <a:ea typeface="+mn-lt"/>
                <a:cs typeface="+mn-lt"/>
              </a:rPr>
              <a:t>     γ-ray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 emission</a:t>
            </a:r>
            <a:endParaRPr lang="en-US" b="1" dirty="0">
              <a:solidFill>
                <a:srgbClr val="FFC000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So far, FRBs have only been detected at radio wavelengths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latin typeface="Arial"/>
              <a:ea typeface="+mn-lt"/>
              <a:cs typeface="Segoe UI"/>
            </a:endParaRPr>
          </a:p>
          <a:p>
            <a:endParaRPr lang="en-US">
              <a:solidFill>
                <a:srgbClr val="FFFFFF"/>
              </a:solidFill>
              <a:latin typeface="Arial"/>
              <a:ea typeface="+mn-lt"/>
              <a:cs typeface="Segoe U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3600">
              <a:solidFill>
                <a:srgbClr val="000000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3600">
              <a:solidFill>
                <a:srgbClr val="000000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algn="ctr"/>
            <a:endParaRPr lang="en-US" sz="3600">
              <a:solidFill>
                <a:srgbClr val="FFFFFF"/>
              </a:solidFill>
              <a:latin typeface="Arial"/>
              <a:ea typeface="+mn-lt"/>
              <a:cs typeface="Segoe UI"/>
            </a:endParaRPr>
          </a:p>
          <a:p>
            <a:pPr algn="ctr"/>
            <a:endParaRPr lang="en-US" sz="3600">
              <a:solidFill>
                <a:srgbClr val="FFFFFF"/>
              </a:solidFill>
              <a:latin typeface="Arial"/>
              <a:ea typeface="+mn-lt"/>
              <a:cs typeface="Segoe UI"/>
            </a:endParaRPr>
          </a:p>
          <a:p>
            <a:pPr algn="ctr"/>
            <a:endParaRPr lang="en-US" sz="3600">
              <a:solidFill>
                <a:srgbClr val="FFFFFF"/>
              </a:solidFill>
              <a:latin typeface="Arial"/>
              <a:ea typeface="+mn-lt"/>
              <a:cs typeface="Segoe UI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E7CFC8B-752E-DC3C-5E3F-F2FACDD7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898" y="8178237"/>
            <a:ext cx="17871354" cy="1064781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A98F4073-E562-8562-E7C3-6181453B51B4}"/>
              </a:ext>
            </a:extLst>
          </p:cNvPr>
          <p:cNvSpPr txBox="1"/>
          <p:nvPr/>
        </p:nvSpPr>
        <p:spPr>
          <a:xfrm>
            <a:off x="29987050" y="13990237"/>
            <a:ext cx="9829800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solidFill>
                  <a:schemeClr val="bg1"/>
                </a:solidFill>
                <a:ea typeface="+mn-lt"/>
                <a:cs typeface="+mn-lt"/>
              </a:rPr>
              <a:t>E. Petroff et al 2022</a:t>
            </a:r>
            <a:endParaRPr lang="en-US" sz="177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073110" y="19533188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215985" y="19676063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2D0B1-B651-0D84-13B7-A3EE1D44C2A7}"/>
              </a:ext>
            </a:extLst>
          </p:cNvPr>
          <p:cNvSpPr txBox="1"/>
          <p:nvPr/>
        </p:nvSpPr>
        <p:spPr>
          <a:xfrm>
            <a:off x="5567036" y="4663924"/>
            <a:ext cx="6331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latin typeface="Arial"/>
              </a:rPr>
              <a:t>=</a:t>
            </a:r>
            <a:endParaRPr lang="en-GB" sz="1400">
              <a:latin typeface="Arial"/>
              <a:cs typeface="Arial"/>
            </a:endParaRPr>
          </a:p>
        </p:txBody>
      </p:sp>
      <p:pic>
        <p:nvPicPr>
          <p:cNvPr id="7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4B3AE6A1-C384-0BEB-145A-93E09692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65" y="980313"/>
            <a:ext cx="6465077" cy="3849697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668055" y="23872736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5ACEB-3F19-61DB-8AFC-17030E143436}"/>
              </a:ext>
            </a:extLst>
          </p:cNvPr>
          <p:cNvSpPr txBox="1"/>
          <p:nvPr/>
        </p:nvSpPr>
        <p:spPr>
          <a:xfrm>
            <a:off x="6309682" y="528158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65A9A-A103-9A4E-CCE0-94A138FA909C}"/>
              </a:ext>
            </a:extLst>
          </p:cNvPr>
          <p:cNvSpPr txBox="1"/>
          <p:nvPr/>
        </p:nvSpPr>
        <p:spPr>
          <a:xfrm>
            <a:off x="5467047" y="4971144"/>
            <a:ext cx="36930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/>
                <a:cs typeface="Arial"/>
              </a:rPr>
              <a:t>Source: Petroff E., Hessels J. W. T., Lorimer D. R., 2022, Astron. </a:t>
            </a:r>
            <a:r>
              <a:rPr lang="en-GB" sz="1200" dirty="0" err="1">
                <a:solidFill>
                  <a:schemeClr val="bg1"/>
                </a:solidFill>
                <a:latin typeface="Arial"/>
                <a:cs typeface="Arial"/>
              </a:rPr>
              <a:t>Astrophys</a:t>
            </a:r>
            <a:r>
              <a:rPr lang="en-GB" sz="1200" dirty="0">
                <a:solidFill>
                  <a:schemeClr val="bg1"/>
                </a:solidFill>
                <a:latin typeface="Arial"/>
                <a:cs typeface="Arial"/>
              </a:rPr>
              <a:t>. Rev., 30, 2</a:t>
            </a:r>
            <a:endParaRPr lang="en-GB" sz="1200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200">
              <a:solidFill>
                <a:srgbClr val="FFFFFF"/>
              </a:solidFill>
              <a:latin typeface="Arial"/>
              <a:cs typeface="Arial"/>
            </a:endParaRPr>
          </a:p>
          <a:p>
            <a:br>
              <a:rPr lang="en-US" dirty="0"/>
            </a:br>
            <a:endParaRPr lang="en-US">
              <a:solidFill>
                <a:schemeClr val="bg1"/>
              </a:solidFill>
              <a:cs typeface="Calibri"/>
            </a:endParaRPr>
          </a:p>
          <a:p>
            <a:endParaRPr lang="en-GB" sz="120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810930" y="24015611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</p:spTree>
    <p:extLst>
      <p:ext uri="{BB962C8B-B14F-4D97-AF65-F5344CB8AC3E}">
        <p14:creationId xmlns:p14="http://schemas.microsoft.com/office/powerpoint/2010/main" val="356958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E1D460A-2E0F-E576-2F6E-70063C64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32966F-4881-9755-49D1-1F108E05D171}"/>
              </a:ext>
            </a:extLst>
          </p:cNvPr>
          <p:cNvSpPr/>
          <p:nvPr/>
        </p:nvSpPr>
        <p:spPr>
          <a:xfrm>
            <a:off x="80787" y="969787"/>
            <a:ext cx="4975172" cy="5483171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8A34-42EC-720F-EE82-1780D530FFA8}"/>
              </a:ext>
            </a:extLst>
          </p:cNvPr>
          <p:cNvSpPr txBox="1"/>
          <p:nvPr/>
        </p:nvSpPr>
        <p:spPr>
          <a:xfrm>
            <a:off x="85590" y="1058966"/>
            <a:ext cx="4900182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Project Motivation: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Previous γ-ray searches looked at a 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single repeating FRB,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and </a:t>
            </a:r>
            <a:endParaRPr lang="en-US" dirty="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     established fluence limits of </a:t>
            </a:r>
            <a:endParaRPr lang="en-US" dirty="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Thanks to GUANO, there is corresponding </a:t>
            </a: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data for more than 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500 FRBs 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 one has yet searched these CHIME/FRBS with </a:t>
            </a: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data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Project: systematic survey to 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establish</a:t>
            </a:r>
            <a:r>
              <a:rPr lang="en-US" b="1" dirty="0">
                <a:solidFill>
                  <a:srgbClr val="FFC000"/>
                </a:solidFill>
                <a:latin typeface="Arial"/>
                <a:ea typeface="+mn-lt"/>
                <a:cs typeface="Arial"/>
              </a:rPr>
              <a:t> fluence limits </a:t>
            </a:r>
            <a:r>
              <a:rPr lang="en-US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from FRBs  </a:t>
            </a:r>
            <a:endParaRPr lang="en-US" b="1" dirty="0">
              <a:solidFill>
                <a:schemeClr val="bg1"/>
              </a:solidFill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E7CFC8B-752E-DC3C-5E3F-F2FACDD7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898" y="8178237"/>
            <a:ext cx="17871354" cy="1064781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A98F4073-E562-8562-E7C3-6181453B51B4}"/>
              </a:ext>
            </a:extLst>
          </p:cNvPr>
          <p:cNvSpPr txBox="1"/>
          <p:nvPr/>
        </p:nvSpPr>
        <p:spPr>
          <a:xfrm>
            <a:off x="29987050" y="13990237"/>
            <a:ext cx="9829800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solidFill>
                  <a:schemeClr val="bg1"/>
                </a:solidFill>
                <a:ea typeface="+mn-lt"/>
                <a:cs typeface="+mn-lt"/>
              </a:rPr>
              <a:t>E. Petroff et al 2022</a:t>
            </a:r>
            <a:endParaRPr lang="en-US" sz="177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480BBC-5A95-BDD6-7363-D27777A5AA44}"/>
              </a:ext>
            </a:extLst>
          </p:cNvPr>
          <p:cNvSpPr/>
          <p:nvPr/>
        </p:nvSpPr>
        <p:spPr>
          <a:xfrm>
            <a:off x="5592184" y="973818"/>
            <a:ext cx="6313714" cy="4197044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1B73F-2DA4-CEF8-8AFD-ED57695C2988}"/>
              </a:ext>
            </a:extLst>
          </p:cNvPr>
          <p:cNvSpPr txBox="1"/>
          <p:nvPr/>
        </p:nvSpPr>
        <p:spPr>
          <a:xfrm>
            <a:off x="3273775" y="2415015"/>
            <a:ext cx="1824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~ 10</a:t>
            </a:r>
            <a:r>
              <a:rPr lang="en-US" baseline="30000">
                <a:solidFill>
                  <a:schemeClr val="bg1"/>
                </a:solidFill>
                <a:latin typeface="Arial"/>
                <a:cs typeface="Arial"/>
              </a:rPr>
              <a:t>-7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 erg/cm</a:t>
            </a:r>
            <a:r>
              <a:rPr lang="en-US" baseline="3000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pic>
        <p:nvPicPr>
          <p:cNvPr id="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CADE236-AFE6-8FB5-93ED-460404CF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80" y="1357151"/>
            <a:ext cx="6226626" cy="3692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B861F3-C6D3-7A8B-24DB-44EB60B65301}"/>
              </a:ext>
            </a:extLst>
          </p:cNvPr>
          <p:cNvSpPr txBox="1"/>
          <p:nvPr/>
        </p:nvSpPr>
        <p:spPr>
          <a:xfrm>
            <a:off x="6866063" y="1058333"/>
            <a:ext cx="41930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/BAT Prospects 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01E007-8EE9-BFA8-B46C-66266A8958AE}"/>
              </a:ext>
            </a:extLst>
          </p:cNvPr>
          <p:cNvSpPr txBox="1"/>
          <p:nvPr/>
        </p:nvSpPr>
        <p:spPr>
          <a:xfrm>
            <a:off x="488915" y="5677204"/>
            <a:ext cx="369307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Arial"/>
                <a:cs typeface="Arial"/>
              </a:rPr>
              <a:t>Source: </a:t>
            </a:r>
            <a:r>
              <a:rPr lang="en-GB" sz="1200">
                <a:solidFill>
                  <a:schemeClr val="bg1"/>
                </a:solidFill>
                <a:latin typeface="Arial"/>
                <a:ea typeface="+mn-lt"/>
                <a:cs typeface="+mn-lt"/>
              </a:rPr>
              <a:t>Nicastro L., </a:t>
            </a:r>
            <a:r>
              <a:rPr lang="en-GB" sz="12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Guidorzi</a:t>
            </a:r>
            <a:r>
              <a:rPr lang="en-GB" sz="12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C., Palazzi E., Zampieri L., </a:t>
            </a:r>
            <a:r>
              <a:rPr lang="en-GB" sz="12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Turatto</a:t>
            </a:r>
            <a:r>
              <a:rPr lang="en-GB" sz="12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M., Gardini A., 2021, Universe, 7, 76</a:t>
            </a:r>
            <a:br>
              <a:rPr lang="en-GB" sz="1200">
                <a:solidFill>
                  <a:schemeClr val="bg1"/>
                </a:solidFill>
                <a:latin typeface="Arial"/>
                <a:ea typeface="+mn-lt"/>
                <a:cs typeface="+mn-lt"/>
              </a:rPr>
            </a:br>
            <a:endParaRPr lang="en-GB" sz="12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  <a:p>
            <a:br>
              <a:rPr lang="en-US"/>
            </a:br>
            <a:endParaRPr lang="en-US" sz="1200">
              <a:solidFill>
                <a:schemeClr val="bg1"/>
              </a:solidFill>
              <a:latin typeface="Arial"/>
              <a:cs typeface="Calibri"/>
            </a:endParaRPr>
          </a:p>
          <a:p>
            <a:endParaRPr lang="en-GB" sz="1200">
              <a:solidFill>
                <a:schemeClr val="bg1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65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E7A21F7-9495-894C-5FCE-CDF272D7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32966F-4881-9755-49D1-1F108E05D171}"/>
              </a:ext>
            </a:extLst>
          </p:cNvPr>
          <p:cNvSpPr/>
          <p:nvPr/>
        </p:nvSpPr>
        <p:spPr>
          <a:xfrm>
            <a:off x="287852" y="824842"/>
            <a:ext cx="4763966" cy="5628116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8A34-42EC-720F-EE82-1780D530FFA8}"/>
              </a:ext>
            </a:extLst>
          </p:cNvPr>
          <p:cNvSpPr txBox="1"/>
          <p:nvPr/>
        </p:nvSpPr>
        <p:spPr>
          <a:xfrm>
            <a:off x="81558" y="970268"/>
            <a:ext cx="4968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>
              <a:solidFill>
                <a:schemeClr val="bg1"/>
              </a:solidFill>
              <a:latin typeface="Arial"/>
              <a:ea typeface="+mn-lt"/>
              <a:cs typeface="Segoe UI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E7CFC8B-752E-DC3C-5E3F-F2FACDD7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898" y="8178237"/>
            <a:ext cx="17871354" cy="1064781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A98F4073-E562-8562-E7C3-6181453B51B4}"/>
              </a:ext>
            </a:extLst>
          </p:cNvPr>
          <p:cNvSpPr txBox="1"/>
          <p:nvPr/>
        </p:nvSpPr>
        <p:spPr>
          <a:xfrm>
            <a:off x="29987050" y="13990237"/>
            <a:ext cx="9829800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solidFill>
                  <a:schemeClr val="bg1"/>
                </a:solidFill>
                <a:ea typeface="+mn-lt"/>
                <a:cs typeface="+mn-lt"/>
              </a:rPr>
              <a:t>E. Petroff et al 2022</a:t>
            </a:r>
            <a:endParaRPr lang="en-US" sz="177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073110" y="19533188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215985" y="19676063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2D0B1-B651-0D84-13B7-A3EE1D44C2A7}"/>
              </a:ext>
            </a:extLst>
          </p:cNvPr>
          <p:cNvSpPr txBox="1"/>
          <p:nvPr/>
        </p:nvSpPr>
        <p:spPr>
          <a:xfrm>
            <a:off x="5567036" y="4663924"/>
            <a:ext cx="6331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latin typeface="Arial"/>
              </a:rPr>
              <a:t>=</a:t>
            </a:r>
            <a:endParaRPr lang="en-GB" sz="1400">
              <a:latin typeface="Arial"/>
              <a:cs typeface="Arial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668055" y="23872736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5ACEB-3F19-61DB-8AFC-17030E143436}"/>
              </a:ext>
            </a:extLst>
          </p:cNvPr>
          <p:cNvSpPr txBox="1"/>
          <p:nvPr/>
        </p:nvSpPr>
        <p:spPr>
          <a:xfrm>
            <a:off x="6309682" y="528158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65A9A-A103-9A4E-CCE0-94A138FA909C}"/>
              </a:ext>
            </a:extLst>
          </p:cNvPr>
          <p:cNvSpPr txBox="1"/>
          <p:nvPr/>
        </p:nvSpPr>
        <p:spPr>
          <a:xfrm>
            <a:off x="5467047" y="4971144"/>
            <a:ext cx="36930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810930" y="24015611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E79E1D-03E5-5C1B-F67A-5E04F9EDDE0D}"/>
              </a:ext>
            </a:extLst>
          </p:cNvPr>
          <p:cNvSpPr/>
          <p:nvPr/>
        </p:nvSpPr>
        <p:spPr>
          <a:xfrm>
            <a:off x="5323000" y="824731"/>
            <a:ext cx="6719561" cy="5907402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BDF9E-6A6F-72DC-271C-5530C0A7227C}"/>
              </a:ext>
            </a:extLst>
          </p:cNvPr>
          <p:cNvSpPr txBox="1"/>
          <p:nvPr/>
        </p:nvSpPr>
        <p:spPr>
          <a:xfrm>
            <a:off x="9155596" y="554105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chemeClr val="bg1"/>
              </a:solidFill>
              <a:latin typeface="Arial"/>
              <a:cs typeface="Segoe UI"/>
            </a:endParaRPr>
          </a:p>
          <a:p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GRB:</a:t>
            </a:r>
            <a:r>
              <a:rPr lang="en-GB" dirty="0">
                <a:solidFill>
                  <a:schemeClr val="bg1"/>
                </a:solidFill>
              </a:rPr>
              <a:t> 20022A </a:t>
            </a:r>
            <a:endParaRPr lang="en-GB">
              <a:solidFill>
                <a:schemeClr val="bg1"/>
              </a:solidFill>
              <a:cs typeface="Segoe UI"/>
            </a:endParaRPr>
          </a:p>
          <a:p>
            <a:r>
              <a:rPr lang="en-GB" dirty="0">
                <a:solidFill>
                  <a:schemeClr val="bg1"/>
                </a:solidFill>
                <a:latin typeface="Arial"/>
                <a:cs typeface="Segoe UI"/>
              </a:rPr>
              <a:t>​</a:t>
            </a:r>
            <a:endParaRPr lang="en-GB">
              <a:solidFill>
                <a:schemeClr val="bg1"/>
              </a:solidFill>
              <a:latin typeface="Arial"/>
              <a:cs typeface="Segoe UI"/>
            </a:endParaRPr>
          </a:p>
          <a:p>
            <a:r>
              <a:rPr lang="en-GB" dirty="0">
                <a:solidFill>
                  <a:schemeClr val="bg1"/>
                </a:solidFill>
                <a:latin typeface="Arial"/>
                <a:cs typeface="Segoe UI"/>
              </a:rPr>
              <a:t>​</a:t>
            </a:r>
            <a:endParaRPr lang="en-GB">
              <a:solidFill>
                <a:schemeClr val="bg1"/>
              </a:solidFill>
              <a:latin typeface="Arial"/>
              <a:cs typeface="Segoe UI"/>
            </a:endParaRPr>
          </a:p>
          <a:p>
            <a:r>
              <a:rPr lang="en-US" dirty="0">
                <a:solidFill>
                  <a:schemeClr val="bg1"/>
                </a:solidFill>
                <a:cs typeface="Segoe UI"/>
              </a:rPr>
              <a:t>​</a:t>
            </a:r>
            <a:br>
              <a:rPr lang="en-US" dirty="0">
                <a:solidFill>
                  <a:schemeClr val="bg1"/>
                </a:solidFill>
                <a:cs typeface="Segoe UI"/>
              </a:rPr>
            </a:br>
            <a:r>
              <a:rPr lang="en-US" dirty="0">
                <a:solidFill>
                  <a:schemeClr val="bg1"/>
                </a:solidFill>
                <a:cs typeface="Segoe UI"/>
              </a:rPr>
              <a:t>​</a:t>
            </a:r>
          </a:p>
          <a:p>
            <a:r>
              <a:rPr lang="en-GB" dirty="0">
                <a:solidFill>
                  <a:schemeClr val="bg1"/>
                </a:solidFill>
                <a:cs typeface="Segoe UI"/>
              </a:rPr>
              <a:t>​</a:t>
            </a:r>
            <a:endParaRPr lang="en-GB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347E9-94A3-0D33-DF8B-85A501402E99}"/>
              </a:ext>
            </a:extLst>
          </p:cNvPr>
          <p:cNvSpPr txBox="1"/>
          <p:nvPr/>
        </p:nvSpPr>
        <p:spPr>
          <a:xfrm>
            <a:off x="9155595" y="10966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SWIFT ID: 03110079007​</a:t>
            </a:r>
            <a:endParaRPr lang="en-GB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3" name="Picture 14" descr="Chart&#10;&#10;Description automatically generated">
            <a:extLst>
              <a:ext uri="{FF2B5EF4-FFF2-40B4-BE49-F238E27FC236}">
                <a16:creationId xmlns:a16="http://schemas.microsoft.com/office/drawing/2014/main" id="{7E39690D-948A-5573-6B13-F3ABFE5FF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86" t="7335" r="121" b="47422"/>
          <a:stretch/>
        </p:blipFill>
        <p:spPr>
          <a:xfrm>
            <a:off x="5564326" y="1492805"/>
            <a:ext cx="6223485" cy="2580958"/>
          </a:xfrm>
          <a:prstGeom prst="rect">
            <a:avLst/>
          </a:prstGeom>
        </p:spPr>
      </p:pic>
      <p:pic>
        <p:nvPicPr>
          <p:cNvPr id="18" name="Picture 14" descr="Chart&#10;&#10;Description automatically generated">
            <a:extLst>
              <a:ext uri="{FF2B5EF4-FFF2-40B4-BE49-F238E27FC236}">
                <a16:creationId xmlns:a16="http://schemas.microsoft.com/office/drawing/2014/main" id="{944D9E6E-D031-13C6-14A1-0A90FAB1E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49" t="53625" r="128" b="-230"/>
          <a:stretch/>
        </p:blipFill>
        <p:spPr>
          <a:xfrm>
            <a:off x="5565620" y="4151522"/>
            <a:ext cx="6221259" cy="2654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432CCB-D70B-928E-4BE8-8C9C2B1D4FD8}"/>
              </a:ext>
            </a:extLst>
          </p:cNvPr>
          <p:cNvSpPr txBox="1"/>
          <p:nvPr/>
        </p:nvSpPr>
        <p:spPr>
          <a:xfrm>
            <a:off x="10451824" y="1713671"/>
            <a:ext cx="25775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Time Resolution: 0.01s</a:t>
            </a:r>
            <a:endParaRPr lang="en-US" dirty="0"/>
          </a:p>
          <a:p>
            <a:endParaRPr lang="en-US" sz="900" dirty="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F4B445-C079-CFAC-CEF3-723C4317655D}"/>
              </a:ext>
            </a:extLst>
          </p:cNvPr>
          <p:cNvSpPr txBox="1"/>
          <p:nvPr/>
        </p:nvSpPr>
        <p:spPr>
          <a:xfrm>
            <a:off x="10497378" y="4384812"/>
            <a:ext cx="25775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Time Resolution: 0.01s</a:t>
            </a:r>
            <a:endParaRPr lang="en-US" dirty="0"/>
          </a:p>
          <a:p>
            <a:endParaRPr lang="en-US" sz="900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03BC1-FDB1-1DBD-28EF-A4791DCFD9F0}"/>
              </a:ext>
            </a:extLst>
          </p:cNvPr>
          <p:cNvSpPr txBox="1"/>
          <p:nvPr/>
        </p:nvSpPr>
        <p:spPr>
          <a:xfrm>
            <a:off x="251242" y="1025836"/>
            <a:ext cx="4755237" cy="8586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rial"/>
                <a:cs typeface="Segoe UI"/>
              </a:rPr>
              <a:t>Lightcurve</a:t>
            </a:r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 Analysis: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light curves are 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more sensitive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than </a:t>
            </a: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images</a:t>
            </a:r>
            <a:endParaRPr lang="en-US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Searches the </a:t>
            </a: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lightcurve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in signal to noise (SNR) for a peak using a boxcar convolution with the size of the boxcar adjusted to 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search for different timescales 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Boxcar search is looking around a window ± 3s centered on the CHIME detection time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ctr"/>
            <a:endParaRPr lang="en-US" sz="3600">
              <a:solidFill>
                <a:schemeClr val="bg1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672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E7A21F7-9495-894C-5FCE-CDF272D7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32966F-4881-9755-49D1-1F108E05D171}"/>
              </a:ext>
            </a:extLst>
          </p:cNvPr>
          <p:cNvSpPr/>
          <p:nvPr/>
        </p:nvSpPr>
        <p:spPr>
          <a:xfrm>
            <a:off x="287852" y="824842"/>
            <a:ext cx="4763966" cy="5628116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8A34-42EC-720F-EE82-1780D530FFA8}"/>
              </a:ext>
            </a:extLst>
          </p:cNvPr>
          <p:cNvSpPr txBox="1"/>
          <p:nvPr/>
        </p:nvSpPr>
        <p:spPr>
          <a:xfrm>
            <a:off x="81558" y="970268"/>
            <a:ext cx="4968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>
              <a:solidFill>
                <a:schemeClr val="bg1"/>
              </a:solidFill>
              <a:latin typeface="Arial"/>
              <a:ea typeface="+mn-lt"/>
              <a:cs typeface="Segoe UI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E7CFC8B-752E-DC3C-5E3F-F2FACDD7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898" y="8178237"/>
            <a:ext cx="17871354" cy="1064781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A98F4073-E562-8562-E7C3-6181453B51B4}"/>
              </a:ext>
            </a:extLst>
          </p:cNvPr>
          <p:cNvSpPr txBox="1"/>
          <p:nvPr/>
        </p:nvSpPr>
        <p:spPr>
          <a:xfrm>
            <a:off x="29987050" y="13990237"/>
            <a:ext cx="9829800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solidFill>
                  <a:schemeClr val="bg1"/>
                </a:solidFill>
                <a:ea typeface="+mn-lt"/>
                <a:cs typeface="+mn-lt"/>
              </a:rPr>
              <a:t>E. Petroff et al 2022</a:t>
            </a:r>
            <a:endParaRPr lang="en-US" sz="177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073110" y="19533188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215985" y="19676063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2D0B1-B651-0D84-13B7-A3EE1D44C2A7}"/>
              </a:ext>
            </a:extLst>
          </p:cNvPr>
          <p:cNvSpPr txBox="1"/>
          <p:nvPr/>
        </p:nvSpPr>
        <p:spPr>
          <a:xfrm>
            <a:off x="5567036" y="4663924"/>
            <a:ext cx="6331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latin typeface="Arial"/>
              </a:rPr>
              <a:t>=</a:t>
            </a:r>
            <a:endParaRPr lang="en-GB" sz="1400">
              <a:latin typeface="Arial"/>
              <a:cs typeface="Arial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668055" y="23872736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5ACEB-3F19-61DB-8AFC-17030E143436}"/>
              </a:ext>
            </a:extLst>
          </p:cNvPr>
          <p:cNvSpPr txBox="1"/>
          <p:nvPr/>
        </p:nvSpPr>
        <p:spPr>
          <a:xfrm>
            <a:off x="6309682" y="528158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65A9A-A103-9A4E-CCE0-94A138FA909C}"/>
              </a:ext>
            </a:extLst>
          </p:cNvPr>
          <p:cNvSpPr txBox="1"/>
          <p:nvPr/>
        </p:nvSpPr>
        <p:spPr>
          <a:xfrm>
            <a:off x="5467047" y="4971144"/>
            <a:ext cx="36930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810930" y="24015611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48546-F647-B380-A382-B2091CCDA8D2}"/>
              </a:ext>
            </a:extLst>
          </p:cNvPr>
          <p:cNvSpPr txBox="1"/>
          <p:nvPr/>
        </p:nvSpPr>
        <p:spPr>
          <a:xfrm>
            <a:off x="251242" y="1025836"/>
            <a:ext cx="4755237" cy="8586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rial"/>
                <a:cs typeface="Segoe UI"/>
              </a:rPr>
              <a:t>Lightcurve</a:t>
            </a:r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 Analysis: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light curves are 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more sensitive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than </a:t>
            </a: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images</a:t>
            </a:r>
            <a:endParaRPr lang="en-US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Searches the </a:t>
            </a: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lightcurve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in signal to noise (SNR) for a peak using a boxcar convolution with the size of the boxcar adjusted to 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search for different timescales 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Boxcar search is looking around a window ± 3s centered on the CHIME detection time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ctr"/>
            <a:endParaRPr lang="en-US" sz="3600">
              <a:solidFill>
                <a:schemeClr val="bg1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E79E1D-03E5-5C1B-F67A-5E04F9EDDE0D}"/>
              </a:ext>
            </a:extLst>
          </p:cNvPr>
          <p:cNvSpPr/>
          <p:nvPr/>
        </p:nvSpPr>
        <p:spPr>
          <a:xfrm>
            <a:off x="5323000" y="824731"/>
            <a:ext cx="6719561" cy="5907402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BDF9E-6A6F-72DC-271C-5530C0A7227C}"/>
              </a:ext>
            </a:extLst>
          </p:cNvPr>
          <p:cNvSpPr txBox="1"/>
          <p:nvPr/>
        </p:nvSpPr>
        <p:spPr>
          <a:xfrm>
            <a:off x="9155596" y="554105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chemeClr val="bg1"/>
              </a:solidFill>
              <a:latin typeface="Arial"/>
              <a:cs typeface="Segoe UI"/>
            </a:endParaRPr>
          </a:p>
          <a:p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GRB:</a:t>
            </a:r>
            <a:r>
              <a:rPr lang="en-GB" dirty="0">
                <a:solidFill>
                  <a:schemeClr val="bg1"/>
                </a:solidFill>
              </a:rPr>
              <a:t> 20022A </a:t>
            </a:r>
            <a:endParaRPr lang="en-GB">
              <a:solidFill>
                <a:schemeClr val="bg1"/>
              </a:solidFill>
              <a:cs typeface="Segoe UI"/>
            </a:endParaRPr>
          </a:p>
          <a:p>
            <a:r>
              <a:rPr lang="en-GB" dirty="0">
                <a:solidFill>
                  <a:schemeClr val="bg1"/>
                </a:solidFill>
                <a:latin typeface="Arial"/>
                <a:cs typeface="Segoe UI"/>
              </a:rPr>
              <a:t>​</a:t>
            </a:r>
            <a:endParaRPr lang="en-GB">
              <a:solidFill>
                <a:schemeClr val="bg1"/>
              </a:solidFill>
              <a:latin typeface="Arial"/>
              <a:cs typeface="Segoe UI"/>
            </a:endParaRPr>
          </a:p>
          <a:p>
            <a:r>
              <a:rPr lang="en-GB" dirty="0">
                <a:solidFill>
                  <a:schemeClr val="bg1"/>
                </a:solidFill>
                <a:latin typeface="Arial"/>
                <a:cs typeface="Segoe UI"/>
              </a:rPr>
              <a:t>​</a:t>
            </a:r>
            <a:endParaRPr lang="en-GB">
              <a:solidFill>
                <a:schemeClr val="bg1"/>
              </a:solidFill>
              <a:latin typeface="Arial"/>
              <a:cs typeface="Segoe UI"/>
            </a:endParaRPr>
          </a:p>
          <a:p>
            <a:r>
              <a:rPr lang="en-US" dirty="0">
                <a:solidFill>
                  <a:schemeClr val="bg1"/>
                </a:solidFill>
                <a:cs typeface="Segoe UI"/>
              </a:rPr>
              <a:t>​</a:t>
            </a:r>
            <a:br>
              <a:rPr lang="en-US" dirty="0">
                <a:solidFill>
                  <a:schemeClr val="bg1"/>
                </a:solidFill>
                <a:cs typeface="Segoe UI"/>
              </a:rPr>
            </a:br>
            <a:r>
              <a:rPr lang="en-US" dirty="0">
                <a:solidFill>
                  <a:schemeClr val="bg1"/>
                </a:solidFill>
                <a:cs typeface="Segoe UI"/>
              </a:rPr>
              <a:t>​</a:t>
            </a:r>
          </a:p>
          <a:p>
            <a:r>
              <a:rPr lang="en-GB" dirty="0">
                <a:solidFill>
                  <a:schemeClr val="bg1"/>
                </a:solidFill>
                <a:cs typeface="Segoe UI"/>
              </a:rPr>
              <a:t>​</a:t>
            </a:r>
            <a:endParaRPr lang="en-GB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347E9-94A3-0D33-DF8B-85A501402E99}"/>
              </a:ext>
            </a:extLst>
          </p:cNvPr>
          <p:cNvSpPr txBox="1"/>
          <p:nvPr/>
        </p:nvSpPr>
        <p:spPr>
          <a:xfrm>
            <a:off x="9155595" y="10966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SWIFT ID: 03110079007​</a:t>
            </a:r>
            <a:endParaRPr lang="en-GB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5" name="Picture 17" descr="Chart&#10;&#10;Description automatically generated">
            <a:extLst>
              <a:ext uri="{FF2B5EF4-FFF2-40B4-BE49-F238E27FC236}">
                <a16:creationId xmlns:a16="http://schemas.microsoft.com/office/drawing/2014/main" id="{F003D2D5-C7A0-6DCB-A36C-716974B92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" t="53057" r="61131" b="-86"/>
          <a:stretch/>
        </p:blipFill>
        <p:spPr>
          <a:xfrm>
            <a:off x="5467129" y="1716436"/>
            <a:ext cx="6400499" cy="45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E7A21F7-9495-894C-5FCE-CDF272D7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32966F-4881-9755-49D1-1F108E05D171}"/>
              </a:ext>
            </a:extLst>
          </p:cNvPr>
          <p:cNvSpPr/>
          <p:nvPr/>
        </p:nvSpPr>
        <p:spPr>
          <a:xfrm>
            <a:off x="287852" y="824842"/>
            <a:ext cx="4763966" cy="5628116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8A34-42EC-720F-EE82-1780D530FFA8}"/>
              </a:ext>
            </a:extLst>
          </p:cNvPr>
          <p:cNvSpPr txBox="1"/>
          <p:nvPr/>
        </p:nvSpPr>
        <p:spPr>
          <a:xfrm>
            <a:off x="81558" y="970268"/>
            <a:ext cx="4968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>
              <a:solidFill>
                <a:schemeClr val="bg1"/>
              </a:solidFill>
              <a:latin typeface="Arial"/>
              <a:ea typeface="+mn-lt"/>
              <a:cs typeface="Segoe UI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E7CFC8B-752E-DC3C-5E3F-F2FACDD7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898" y="8178237"/>
            <a:ext cx="17871354" cy="1064781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A98F4073-E562-8562-E7C3-6181453B51B4}"/>
              </a:ext>
            </a:extLst>
          </p:cNvPr>
          <p:cNvSpPr txBox="1"/>
          <p:nvPr/>
        </p:nvSpPr>
        <p:spPr>
          <a:xfrm>
            <a:off x="29987050" y="13990237"/>
            <a:ext cx="9829800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solidFill>
                  <a:schemeClr val="bg1"/>
                </a:solidFill>
                <a:ea typeface="+mn-lt"/>
                <a:cs typeface="+mn-lt"/>
              </a:rPr>
              <a:t>E. Petroff et al 2022</a:t>
            </a:r>
            <a:endParaRPr lang="en-US" sz="177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073110" y="19533188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5EC951F-A62A-C1C8-A428-8F8A69E94353}"/>
              </a:ext>
            </a:extLst>
          </p:cNvPr>
          <p:cNvSpPr txBox="1"/>
          <p:nvPr/>
        </p:nvSpPr>
        <p:spPr>
          <a:xfrm>
            <a:off x="27215985" y="19676063"/>
            <a:ext cx="9829800" cy="193899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ea typeface="+mn-lt"/>
                <a:cs typeface="+mn-lt"/>
              </a:rPr>
              <a:t>Animation of random fast radio bursts in the sky. Credit: T. Jarrett (IPAC/Caltech); B. Saxton, NRAO/AUI/NSF.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2D0B1-B651-0D84-13B7-A3EE1D44C2A7}"/>
              </a:ext>
            </a:extLst>
          </p:cNvPr>
          <p:cNvSpPr txBox="1"/>
          <p:nvPr/>
        </p:nvSpPr>
        <p:spPr>
          <a:xfrm>
            <a:off x="5567036" y="4663924"/>
            <a:ext cx="6331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latin typeface="Arial"/>
              </a:rPr>
              <a:t>=</a:t>
            </a:r>
            <a:endParaRPr lang="en-GB" sz="1400">
              <a:latin typeface="Arial"/>
              <a:cs typeface="Arial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668055" y="23872736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5ACEB-3F19-61DB-8AFC-17030E143436}"/>
              </a:ext>
            </a:extLst>
          </p:cNvPr>
          <p:cNvSpPr txBox="1"/>
          <p:nvPr/>
        </p:nvSpPr>
        <p:spPr>
          <a:xfrm>
            <a:off x="6309682" y="528158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65A9A-A103-9A4E-CCE0-94A138FA909C}"/>
              </a:ext>
            </a:extLst>
          </p:cNvPr>
          <p:cNvSpPr txBox="1"/>
          <p:nvPr/>
        </p:nvSpPr>
        <p:spPr>
          <a:xfrm>
            <a:off x="5467047" y="4971144"/>
            <a:ext cx="36930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F42FAF8-EBC2-3015-B47E-D1D9FF1818EF}"/>
              </a:ext>
            </a:extLst>
          </p:cNvPr>
          <p:cNvSpPr txBox="1"/>
          <p:nvPr/>
        </p:nvSpPr>
        <p:spPr>
          <a:xfrm>
            <a:off x="1810930" y="24015611"/>
            <a:ext cx="915150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latin typeface="Arial"/>
                <a:cs typeface="Arial"/>
              </a:rPr>
              <a:t>Source: Petroff E., Hessels J. W. T., Lorimer D. R., 2022, Astron. </a:t>
            </a:r>
            <a:r>
              <a:rPr lang="en-GB" sz="3600" err="1">
                <a:latin typeface="Arial"/>
                <a:cs typeface="Arial"/>
              </a:rPr>
              <a:t>Astrophys</a:t>
            </a:r>
            <a:r>
              <a:rPr lang="en-GB" sz="3600">
                <a:latin typeface="Arial"/>
                <a:cs typeface="Arial"/>
              </a:rPr>
              <a:t>. Rev., 30, 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E79E1D-03E5-5C1B-F67A-5E04F9EDDE0D}"/>
              </a:ext>
            </a:extLst>
          </p:cNvPr>
          <p:cNvSpPr/>
          <p:nvPr/>
        </p:nvSpPr>
        <p:spPr>
          <a:xfrm>
            <a:off x="5323000" y="824731"/>
            <a:ext cx="6719561" cy="5907402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cs typeface="Calibri" panose="020F0502020204030204"/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113DC715-0D40-6D1C-4C82-9479C8C85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2" t="52778" r="47730" b="29"/>
          <a:stretch/>
        </p:blipFill>
        <p:spPr>
          <a:xfrm>
            <a:off x="5440846" y="1577916"/>
            <a:ext cx="6579980" cy="50655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09269A-EE34-9132-4E30-F336B84D5CF2}"/>
              </a:ext>
            </a:extLst>
          </p:cNvPr>
          <p:cNvSpPr txBox="1"/>
          <p:nvPr/>
        </p:nvSpPr>
        <p:spPr>
          <a:xfrm>
            <a:off x="9337812" y="10676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SWIFT ID: 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03103240001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CHIME ID: ​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199583879</a:t>
            </a:r>
            <a:endParaRPr lang="en-GB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17CB8-56F6-66A1-F066-4DD753C169BD}"/>
              </a:ext>
            </a:extLst>
          </p:cNvPr>
          <p:cNvSpPr txBox="1"/>
          <p:nvPr/>
        </p:nvSpPr>
        <p:spPr>
          <a:xfrm>
            <a:off x="255384" y="885032"/>
            <a:ext cx="4829780" cy="9422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Sky Image Analysis: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Fluence limits require an estimated Poisson count limit, a Spectral Response File (RSP) file, and model spectra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cs typeface="Calibri"/>
              </a:rPr>
              <a:t>The</a:t>
            </a:r>
            <a:r>
              <a:rPr lang="en-US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 RSP file provides information about the effective area of the telescope for a specific sky position as a function of photon energy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i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/BAT RSP files are generated for sky images, not </a:t>
            </a:r>
            <a:r>
              <a:rPr lang="en-US" dirty="0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lightcurves</a:t>
            </a: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Swift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/BAT Sky Images look at </a:t>
            </a:r>
            <a:r>
              <a:rPr lang="en-US" b="1" dirty="0">
                <a:solidFill>
                  <a:srgbClr val="FFC000"/>
                </a:solidFill>
                <a:latin typeface="Arial"/>
                <a:cs typeface="Arial"/>
              </a:rPr>
              <a:t>~1/8 the sky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solidFill>
                <a:srgbClr val="FFC000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Sky images are made with 6s exposures centered on the CHIME detection time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ctr"/>
            <a:endParaRPr lang="en-US" sz="3600">
              <a:solidFill>
                <a:schemeClr val="bg1"/>
              </a:solidFill>
              <a:latin typeface="Arial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269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E1D460A-2E0F-E576-2F6E-70063C64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9184" r="-43" b="-139"/>
          <a:stretch/>
        </p:blipFill>
        <p:spPr>
          <a:xfrm>
            <a:off x="-163596" y="-34834"/>
            <a:ext cx="12358712" cy="700031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32966F-4881-9755-49D1-1F108E05D171}"/>
              </a:ext>
            </a:extLst>
          </p:cNvPr>
          <p:cNvSpPr/>
          <p:nvPr/>
        </p:nvSpPr>
        <p:spPr>
          <a:xfrm>
            <a:off x="80787" y="969787"/>
            <a:ext cx="4975172" cy="5483171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8A34-42EC-720F-EE82-1780D530FFA8}"/>
              </a:ext>
            </a:extLst>
          </p:cNvPr>
          <p:cNvSpPr txBox="1"/>
          <p:nvPr/>
        </p:nvSpPr>
        <p:spPr>
          <a:xfrm>
            <a:off x="85590" y="1058966"/>
            <a:ext cx="49001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Arial"/>
              <a:ea typeface="Calibri"/>
              <a:cs typeface="Segoe UI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E7CFC8B-752E-DC3C-5E3F-F2FACDD7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898" y="8178237"/>
            <a:ext cx="17871354" cy="1064781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A98F4073-E562-8562-E7C3-6181453B51B4}"/>
              </a:ext>
            </a:extLst>
          </p:cNvPr>
          <p:cNvSpPr txBox="1"/>
          <p:nvPr/>
        </p:nvSpPr>
        <p:spPr>
          <a:xfrm>
            <a:off x="29987050" y="13990237"/>
            <a:ext cx="9829800" cy="830997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>
                <a:solidFill>
                  <a:schemeClr val="bg1"/>
                </a:solidFill>
                <a:ea typeface="+mn-lt"/>
                <a:cs typeface="+mn-lt"/>
              </a:rPr>
              <a:t>E. Petroff et al 2022</a:t>
            </a:r>
            <a:endParaRPr lang="en-US" sz="177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480BBC-5A95-BDD6-7363-D27777A5AA44}"/>
              </a:ext>
            </a:extLst>
          </p:cNvPr>
          <p:cNvSpPr/>
          <p:nvPr/>
        </p:nvSpPr>
        <p:spPr>
          <a:xfrm>
            <a:off x="5592184" y="973818"/>
            <a:ext cx="6313714" cy="4197044"/>
          </a:xfrm>
          <a:prstGeom prst="roundRect">
            <a:avLst/>
          </a:prstGeom>
          <a:solidFill>
            <a:srgbClr val="608BA8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66845A34-3D6D-94C1-3462-E4682EA31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87" y="1200978"/>
            <a:ext cx="6197047" cy="3872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BC02-3D62-B344-F52E-68ECBC45D1F5}"/>
              </a:ext>
            </a:extLst>
          </p:cNvPr>
          <p:cNvSpPr txBox="1"/>
          <p:nvPr/>
        </p:nvSpPr>
        <p:spPr>
          <a:xfrm>
            <a:off x="81449" y="1009270"/>
            <a:ext cx="4900182" cy="8032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cs typeface="Segoe UI"/>
              </a:rPr>
              <a:t>Results: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Searched a catalog of 380 FRBs sources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SNR estimates for 246 FRBs, No detections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Established fluence limits for </a:t>
            </a:r>
            <a:r>
              <a:rPr lang="en-US" sz="2400" b="1" dirty="0">
                <a:solidFill>
                  <a:srgbClr val="FFC000"/>
                </a:solidFill>
                <a:latin typeface="Arial"/>
                <a:cs typeface="Arial"/>
              </a:rPr>
              <a:t>49 FRBs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at ~ 10</a:t>
            </a:r>
            <a:r>
              <a:rPr lang="en-US" sz="2400" baseline="30000" dirty="0">
                <a:solidFill>
                  <a:schemeClr val="bg1"/>
                </a:solidFill>
                <a:latin typeface="Arial"/>
                <a:cs typeface="Arial"/>
              </a:rPr>
              <a:t>-7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 erg/cm</a:t>
            </a:r>
            <a:r>
              <a:rPr lang="en-US" sz="2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in the 15-150 KeV band.</a:t>
            </a:r>
            <a:endParaRPr lang="en-US" sz="2400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  </a:t>
            </a:r>
            <a:endParaRPr lang="en-US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aseline="300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44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419</cp:revision>
  <dcterms:created xsi:type="dcterms:W3CDTF">2022-09-19T00:45:59Z</dcterms:created>
  <dcterms:modified xsi:type="dcterms:W3CDTF">2023-04-25T02:24:52Z</dcterms:modified>
</cp:coreProperties>
</file>